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Source Han Sans KR" panose="020B0400000000000000" pitchFamily="34" charset="-128"/>
      <p:regular r:id="rId13"/>
    </p:embeddedFont>
    <p:embeddedFont>
      <p:font typeface="Source Han Sans KR Bold" panose="020B0800000000000000" pitchFamily="34" charset="-128"/>
      <p:regular r:id="rId14"/>
      <p:bold r:id="rId15"/>
    </p:embeddedFont>
    <p:embeddedFont>
      <p:font typeface="맑은 고딕" panose="020B0503020000020004" pitchFamily="34" charset="-127"/>
      <p:regular r:id="rId16"/>
      <p:bold r:id="rId17"/>
    </p:embeddedFont>
    <p:embeddedFont>
      <p:font typeface="Raleway" pitchFamily="2" charset="0"/>
      <p:regular r:id="rId18"/>
      <p:bold r:id="rId19"/>
      <p:italic r:id="rId20"/>
      <p:boldItalic r:id="rId21"/>
    </p:embeddedFont>
    <p:embeddedFont>
      <p:font typeface="Raleway Bold" pitchFamily="2" charset="0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2" autoAdjust="0"/>
    <p:restoredTop sz="81312" autoAdjust="0"/>
  </p:normalViewPr>
  <p:slideViewPr>
    <p:cSldViewPr>
      <p:cViewPr varScale="1">
        <p:scale>
          <a:sx n="65" d="100"/>
          <a:sy n="65" d="100"/>
        </p:scale>
        <p:origin x="1088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2EDF40-227C-904F-98F5-39169B1307D4}" type="datetimeFigureOut">
              <a:rPr kumimoji="1" lang="ko-KR" altLang="en-US" smtClean="0"/>
              <a:t>2025. 5. 17.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5ECAE3-60B5-7845-B15E-8AEF076C2B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0637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sz="1200" dirty="0"/>
              <a:t>정확도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전체 예측 중 맞은 비율</a:t>
            </a:r>
            <a:endParaRPr kumimoji="1" lang="en-US" altLang="ko-KR" sz="1200" dirty="0"/>
          </a:p>
          <a:p>
            <a:r>
              <a:rPr kumimoji="1" lang="ko-KR" altLang="en-US" sz="1200" dirty="0"/>
              <a:t>정밀도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모델이 양성이라고 예측한 것 중에 양성의 비율</a:t>
            </a:r>
            <a:endParaRPr kumimoji="1" lang="en-US" altLang="ko-KR" sz="1200" dirty="0"/>
          </a:p>
          <a:p>
            <a:r>
              <a:rPr kumimoji="1" lang="ko-KR" altLang="en-US" sz="1200" dirty="0" err="1"/>
              <a:t>재현율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실제 양성중에 모델이 양성으로 잘 예측한 비율</a:t>
            </a:r>
            <a:endParaRPr kumimoji="1" lang="en-US" altLang="ko-KR" sz="1200" dirty="0"/>
          </a:p>
          <a:p>
            <a:r>
              <a:rPr kumimoji="1" lang="en-US" altLang="ko-KR" sz="1200" dirty="0"/>
              <a:t>F1 Score : </a:t>
            </a:r>
            <a:r>
              <a:rPr kumimoji="1" lang="ko-KR" altLang="en-US" sz="1200" dirty="0"/>
              <a:t>정밀도와 재현율의 조화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CAE3-60B5-7845-B15E-8AEF076C2B8F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19514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예측 중에서 맞춘 비율</a:t>
            </a:r>
            <a:endParaRPr lang="en-US" altLang="ko-KR" dirty="0"/>
          </a:p>
          <a:p>
            <a:r>
              <a:rPr lang="ko-KR" altLang="en-US" dirty="0"/>
              <a:t>모델이 </a:t>
            </a:r>
            <a:r>
              <a:rPr lang="ko-KR" altLang="en-US" b="1" dirty="0"/>
              <a:t>양성이라고 예측한 것 중에</a:t>
            </a:r>
            <a:r>
              <a:rPr lang="ko-KR" altLang="en-US" dirty="0"/>
              <a:t> 실제 양성의 비율</a:t>
            </a:r>
            <a:endParaRPr lang="en-US" altLang="ko-KR" dirty="0"/>
          </a:p>
          <a:p>
            <a:r>
              <a:rPr lang="ko-KR" altLang="en-US" b="1" dirty="0"/>
              <a:t>실제 양성 중에</a:t>
            </a:r>
            <a:r>
              <a:rPr lang="ko-KR" altLang="en-US" dirty="0"/>
              <a:t> 모델이 양성으로 잘 예측한 비율</a:t>
            </a:r>
            <a:endParaRPr lang="en-US" altLang="ko-KR" dirty="0"/>
          </a:p>
          <a:p>
            <a:r>
              <a:rPr lang="ko-KR" altLang="en-US" dirty="0"/>
              <a:t>정밀도와 재현율의 조화 평균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ECAE3-60B5-7845-B15E-8AEF076C2B8F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5740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64097" y="4503386"/>
            <a:ext cx="13159807" cy="122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sz="7197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Test Plan / Test Cases Design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094772" y="3803743"/>
            <a:ext cx="4098456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DEOBFUSCATOR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8254244"/>
            <a:ext cx="1638300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2025.05.18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709025"/>
            <a:ext cx="373347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컴퓨터융합학부 202002514 안상준</a:t>
            </a:r>
          </a:p>
        </p:txBody>
      </p:sp>
      <p:sp>
        <p:nvSpPr>
          <p:cNvPr id="6" name="AutoShape 6"/>
          <p:cNvSpPr/>
          <p:nvPr/>
        </p:nvSpPr>
        <p:spPr>
          <a:xfrm>
            <a:off x="4933352" y="8897938"/>
            <a:ext cx="1335464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9088438"/>
            <a:ext cx="37132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인공지능학과    202202487 박혜연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9467850"/>
            <a:ext cx="373347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컴퓨터융합학부 202202602 손예진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00"/>
    </mc:Choice>
    <mc:Fallback xmlns="">
      <p:transition spd="slow" advTm="65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852532" y="5056830"/>
            <a:ext cx="1278953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1676395" y="3655485"/>
            <a:ext cx="3965675" cy="1137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312"/>
              </a:lnSpc>
              <a:spcBef>
                <a:spcPct val="0"/>
              </a:spcBef>
            </a:pPr>
            <a:r>
              <a:rPr lang="en-US" sz="6651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감사합니다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470895" y="3226860"/>
            <a:ext cx="3171176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DEOBFUSCATOR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52532" y="5689730"/>
            <a:ext cx="5737297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컴퓨터융합학부 202002514 안상준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67740" y="6409661"/>
            <a:ext cx="5706774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인공지능학과    202202487 박혜연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52532" y="7129593"/>
            <a:ext cx="5737297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컴퓨터융합학부 202202602 손예진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53"/>
    </mc:Choice>
    <mc:Fallback xmlns="">
      <p:transition spd="slow" advTm="565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097789" y="4325603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>
            <a:off x="10097789" y="5156702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>
            <a:off x="10097789" y="6057584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3169946" y="4627050"/>
            <a:ext cx="2938136" cy="91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sz="5305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912174" y="3772853"/>
            <a:ext cx="2572941" cy="244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연구 질문 / 가설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TEST PLAN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TEST CASES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318096" y="3772853"/>
            <a:ext cx="448866" cy="2446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  <a:p>
            <a:pPr algn="l">
              <a:lnSpc>
                <a:spcPts val="6690"/>
              </a:lnSpc>
            </a:pPr>
            <a:r>
              <a:rPr lang="en-US" sz="3000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  <a:p>
            <a:pPr algn="l">
              <a:lnSpc>
                <a:spcPts val="6690"/>
              </a:lnSpc>
            </a:pPr>
            <a:r>
              <a:rPr lang="en-US" sz="3000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5"/>
    </mc:Choice>
    <mc:Fallback xmlns="">
      <p:transition spd="slow" advTm="886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601181"/>
            <a:ext cx="18288000" cy="8685819"/>
          </a:xfrm>
          <a:custGeom>
            <a:avLst/>
            <a:gdLst/>
            <a:ahLst/>
            <a:cxnLst/>
            <a:rect l="l" t="t" r="r" b="b"/>
            <a:pathLst>
              <a:path w="18288000" h="8685819">
                <a:moveTo>
                  <a:pt x="0" y="0"/>
                </a:moveTo>
                <a:lnTo>
                  <a:pt x="18288000" y="0"/>
                </a:lnTo>
                <a:lnTo>
                  <a:pt x="18288000" y="8685819"/>
                </a:lnTo>
                <a:lnTo>
                  <a:pt x="0" y="86858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644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>
            <a:off x="860320" y="1347066"/>
            <a:ext cx="2669465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260595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연구 질문 / 가설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61"/>
    </mc:Choice>
    <mc:Fallback xmlns="">
      <p:transition spd="slow" advTm="4806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2241814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V="1">
            <a:off x="3200129" y="1347066"/>
            <a:ext cx="1652779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217830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TEST PLAN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63640" y="840065"/>
            <a:ext cx="15892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01 배경과 목적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819108" y="3080817"/>
            <a:ext cx="3622835" cy="698372"/>
            <a:chOff x="0" y="0"/>
            <a:chExt cx="954162" cy="183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54162" cy="183933"/>
            </a:xfrm>
            <a:custGeom>
              <a:avLst/>
              <a:gdLst/>
              <a:ahLst/>
              <a:cxnLst/>
              <a:rect l="l" t="t" r="r" b="b"/>
              <a:pathLst>
                <a:path w="954162" h="183933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819108" y="4619584"/>
            <a:ext cx="15022996" cy="4267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ko-KR" alt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배경 </a:t>
            </a:r>
            <a:r>
              <a:rPr lang="en-US" altLang="ko-KR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:</a:t>
            </a:r>
            <a:r>
              <a:rPr lang="ko-KR" alt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가상화 </a:t>
            </a:r>
            <a:r>
              <a:rPr lang="ko-KR" alt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난독화된</a:t>
            </a:r>
            <a:r>
              <a:rPr lang="ko-KR" alt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코드 분석이 필요</a:t>
            </a:r>
            <a:r>
              <a:rPr lang="en-US" altLang="ko-KR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</a:t>
            </a:r>
            <a:r>
              <a:rPr lang="ko-KR" alt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이를 위해 가상화 난독화 핵심 구조</a:t>
            </a:r>
            <a:r>
              <a:rPr lang="en-US" altLang="ko-KR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(loop-switch)</a:t>
            </a:r>
            <a:r>
              <a:rPr lang="ko-KR" alt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파악이 필요한 상황</a:t>
            </a:r>
            <a:endParaRPr lang="en-US" sz="2799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endParaRPr lang="en-US" sz="2799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목표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: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난독화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여부와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상관없이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입력으로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주어진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바이너리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코드에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대해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switch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문의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포함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여부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판별하는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LLM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기반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제어구조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식별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도구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의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개발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</a:p>
          <a:p>
            <a:pPr algn="l">
              <a:lnSpc>
                <a:spcPts val="4199"/>
              </a:lnSpc>
            </a:pPr>
            <a:endParaRPr lang="en-US" sz="2799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해결하고자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하는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문제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: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Switch문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포함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여부를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예측하는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분류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문제</a:t>
            </a:r>
            <a:endParaRPr lang="en-US" sz="2799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1209039" lvl="2" indent="-403013" algn="l">
              <a:lnSpc>
                <a:spcPts val="4199"/>
              </a:lnSpc>
              <a:buFont typeface="Arial"/>
              <a:buChar char="⚬"/>
            </a:pP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제어구조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식별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측면에서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기존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LLM에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비해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성능이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좋은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것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을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입증하기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위한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정량적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필요</a:t>
            </a:r>
            <a:endParaRPr lang="en-US" sz="2799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617451" y="3195052"/>
            <a:ext cx="2026148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배경과 목적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95"/>
    </mc:Choice>
    <mc:Fallback xmlns="">
      <p:transition spd="slow" advTm="5079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2241814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23832" y="765070"/>
            <a:ext cx="217830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TEST PLAN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819108" y="2280717"/>
            <a:ext cx="3622835" cy="698372"/>
            <a:chOff x="0" y="0"/>
            <a:chExt cx="954162" cy="1839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4162" cy="183933"/>
            </a:xfrm>
            <a:custGeom>
              <a:avLst/>
              <a:gdLst/>
              <a:ahLst/>
              <a:cxnLst/>
              <a:rect l="l" t="t" r="r" b="b"/>
              <a:pathLst>
                <a:path w="954162" h="183933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845279" y="6180664"/>
            <a:ext cx="3622835" cy="698372"/>
            <a:chOff x="0" y="0"/>
            <a:chExt cx="954162" cy="1839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54162" cy="183933"/>
            </a:xfrm>
            <a:custGeom>
              <a:avLst/>
              <a:gdLst/>
              <a:ahLst/>
              <a:cxnLst/>
              <a:rect l="l" t="t" r="r" b="b"/>
              <a:pathLst>
                <a:path w="954162" h="183933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819108" y="3201244"/>
            <a:ext cx="14597442" cy="2112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독립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변수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: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난독화</a:t>
            </a:r>
            <a:r>
              <a:rPr lang="ko-KR" alt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된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코드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(Opaque Predicate, Flattening)</a:t>
            </a:r>
          </a:p>
          <a:p>
            <a:pPr algn="l">
              <a:lnSpc>
                <a:spcPts val="4199"/>
              </a:lnSpc>
            </a:pPr>
            <a:endParaRPr lang="en-US" sz="2799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종속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변수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: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switch문의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포함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여부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분류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측정에</a:t>
            </a:r>
            <a:r>
              <a:rPr lang="en-US" sz="2799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799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따른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정확도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(Accuracy),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정밀도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Presicion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), </a:t>
            </a:r>
            <a:r>
              <a:rPr lang="en-US" sz="27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재현율</a:t>
            </a:r>
            <a:r>
              <a:rPr lang="en-US" sz="27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(Recall), F1 Score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45279" y="7101191"/>
            <a:ext cx="14597442" cy="2065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실험 대상 : 바이너리 코드로 fine-tuning 한 모델</a:t>
            </a:r>
          </a:p>
          <a:p>
            <a:pPr marL="1209039" lvl="2" indent="-403013" algn="l">
              <a:lnSpc>
                <a:spcPts val="4199"/>
              </a:lnSpc>
              <a:buFont typeface="Arial"/>
              <a:buChar char="⚬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GPT 4.1, Claude 3.7 등의 모델과 비교</a:t>
            </a:r>
          </a:p>
          <a:p>
            <a:pPr algn="l">
              <a:lnSpc>
                <a:spcPts val="4199"/>
              </a:lnSpc>
            </a:pPr>
            <a:endParaRPr lang="en-US" sz="2799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환경 : 프롬프트를 동일하게 입력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26429" y="2394952"/>
            <a:ext cx="300819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독립 / 종속 변수 정의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152599" y="6294900"/>
            <a:ext cx="300819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실험 대상 / 환경</a:t>
            </a:r>
          </a:p>
        </p:txBody>
      </p:sp>
      <p:sp>
        <p:nvSpPr>
          <p:cNvPr id="14" name="AutoShape 14"/>
          <p:cNvSpPr/>
          <p:nvPr/>
        </p:nvSpPr>
        <p:spPr>
          <a:xfrm flipV="1">
            <a:off x="3200129" y="1347066"/>
            <a:ext cx="1652779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3263640" y="840065"/>
            <a:ext cx="15892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02 테스트 상세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263"/>
    </mc:Choice>
    <mc:Fallback xmlns="">
      <p:transition spd="slow" advTm="4126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C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FCF52A4-CB07-E9BA-E328-442DC059B95C}"/>
              </a:ext>
            </a:extLst>
          </p:cNvPr>
          <p:cNvSpPr/>
          <p:nvPr/>
        </p:nvSpPr>
        <p:spPr>
          <a:xfrm>
            <a:off x="860320" y="1347066"/>
            <a:ext cx="2241814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E1D029BA-F348-15DF-1BD7-CE41F423FE24}"/>
              </a:ext>
            </a:extLst>
          </p:cNvPr>
          <p:cNvSpPr txBox="1"/>
          <p:nvPr/>
        </p:nvSpPr>
        <p:spPr>
          <a:xfrm>
            <a:off x="923832" y="765070"/>
            <a:ext cx="217830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TEST PLAN</a:t>
            </a:r>
          </a:p>
        </p:txBody>
      </p:sp>
      <p:sp>
        <p:nvSpPr>
          <p:cNvPr id="4" name="AutoShape 14">
            <a:extLst>
              <a:ext uri="{FF2B5EF4-FFF2-40B4-BE49-F238E27FC236}">
                <a16:creationId xmlns:a16="http://schemas.microsoft.com/office/drawing/2014/main" id="{53CC6F22-FAAC-4672-31E0-52D1BACA3BA4}"/>
              </a:ext>
            </a:extLst>
          </p:cNvPr>
          <p:cNvSpPr/>
          <p:nvPr/>
        </p:nvSpPr>
        <p:spPr>
          <a:xfrm flipV="1">
            <a:off x="3200129" y="1347066"/>
            <a:ext cx="1652779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533159AE-5263-8097-03FA-C9AC3ADF92B3}"/>
              </a:ext>
            </a:extLst>
          </p:cNvPr>
          <p:cNvSpPr txBox="1"/>
          <p:nvPr/>
        </p:nvSpPr>
        <p:spPr>
          <a:xfrm>
            <a:off x="3263640" y="840065"/>
            <a:ext cx="15892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용어 설명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F2F7D4-1B3E-2ADD-B09D-20C9DDE52E70}"/>
              </a:ext>
            </a:extLst>
          </p:cNvPr>
          <p:cNvSpPr txBox="1"/>
          <p:nvPr/>
        </p:nvSpPr>
        <p:spPr>
          <a:xfrm>
            <a:off x="11228656" y="3543300"/>
            <a:ext cx="345068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500" dirty="0"/>
              <a:t>Flattening</a:t>
            </a:r>
            <a:r>
              <a:rPr kumimoji="1" lang="ko-KR" altLang="en-US" sz="3500" dirty="0"/>
              <a:t> 난독화</a:t>
            </a:r>
          </a:p>
        </p:txBody>
      </p:sp>
      <p:pic>
        <p:nvPicPr>
          <p:cNvPr id="2052" name="Picture 4" descr="Figure 1 from LOOP: Logic-Oriented Opaque Predicate Detection in Obfuscated  Binary Code | Semantic Scholar">
            <a:extLst>
              <a:ext uri="{FF2B5EF4-FFF2-40B4-BE49-F238E27FC236}">
                <a16:creationId xmlns:a16="http://schemas.microsoft.com/office/drawing/2014/main" id="{4029D6E5-F2DB-049B-A58B-963D8ACEB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4388933"/>
            <a:ext cx="6609109" cy="303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ttacking Emotet's Control Flow Flattening – Sophos News">
            <a:extLst>
              <a:ext uri="{FF2B5EF4-FFF2-40B4-BE49-F238E27FC236}">
                <a16:creationId xmlns:a16="http://schemas.microsoft.com/office/drawing/2014/main" id="{1EE35983-EF56-DFFC-C0FC-AEAFC4823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4388933"/>
            <a:ext cx="6096000" cy="3057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E0C6E8-B2CF-D4DC-ECF5-FFBE2A361717}"/>
              </a:ext>
            </a:extLst>
          </p:cNvPr>
          <p:cNvSpPr txBox="1"/>
          <p:nvPr/>
        </p:nvSpPr>
        <p:spPr>
          <a:xfrm>
            <a:off x="3148699" y="3543300"/>
            <a:ext cx="488370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500" dirty="0"/>
              <a:t>Opaque</a:t>
            </a:r>
            <a:r>
              <a:rPr kumimoji="1" lang="ko-KR" altLang="en-US" sz="3500" dirty="0"/>
              <a:t> </a:t>
            </a:r>
            <a:r>
              <a:rPr kumimoji="1" lang="en-US" altLang="ko-KR" sz="3500" dirty="0"/>
              <a:t>Predicate</a:t>
            </a:r>
            <a:r>
              <a:rPr kumimoji="1" lang="ko-KR" altLang="en-US" sz="3500" dirty="0"/>
              <a:t> 난독화</a:t>
            </a:r>
          </a:p>
        </p:txBody>
      </p:sp>
    </p:spTree>
    <p:extLst>
      <p:ext uri="{BB962C8B-B14F-4D97-AF65-F5344CB8AC3E}">
        <p14:creationId xmlns:p14="http://schemas.microsoft.com/office/powerpoint/2010/main" val="170137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761"/>
    </mc:Choice>
    <mc:Fallback xmlns="">
      <p:transition spd="slow" advTm="5276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2241814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23832" y="765070"/>
            <a:ext cx="217830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TEST PLAN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819108" y="2306348"/>
            <a:ext cx="3622835" cy="698372"/>
            <a:chOff x="0" y="0"/>
            <a:chExt cx="954162" cy="1839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4162" cy="183933"/>
            </a:xfrm>
            <a:custGeom>
              <a:avLst/>
              <a:gdLst/>
              <a:ahLst/>
              <a:cxnLst/>
              <a:rect l="l" t="t" r="r" b="b"/>
              <a:pathLst>
                <a:path w="954162" h="183933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845279" y="5453393"/>
            <a:ext cx="3622835" cy="698372"/>
            <a:chOff x="0" y="0"/>
            <a:chExt cx="954162" cy="1839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54162" cy="183933"/>
            </a:xfrm>
            <a:custGeom>
              <a:avLst/>
              <a:gdLst/>
              <a:ahLst/>
              <a:cxnLst/>
              <a:rect l="l" t="t" r="r" b="b"/>
              <a:pathLst>
                <a:path w="954162" h="183933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819108" y="3226875"/>
            <a:ext cx="14597442" cy="1541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LLM 기반 제어구조 식별 도구 vs 기존 LLM</a:t>
            </a:r>
          </a:p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각 난독화 기법이 적용된(혹은 적용되지 않은) 바이너리 코드를 입력</a:t>
            </a:r>
          </a:p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모델이 원본 코드에 switch 문이 포함 여부를 예측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45279" y="6373920"/>
            <a:ext cx="14597442" cy="2065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Auccuracy</a:t>
            </a:r>
          </a:p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Precision</a:t>
            </a:r>
          </a:p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Recall</a:t>
            </a:r>
          </a:p>
          <a:p>
            <a:pPr marL="604519" lvl="1" indent="-302260" algn="l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F1 Score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26429" y="2420584"/>
            <a:ext cx="300819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실험 절차 요약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152599" y="5567629"/>
            <a:ext cx="300819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측정 지표 및 도구</a:t>
            </a:r>
          </a:p>
        </p:txBody>
      </p:sp>
      <p:sp>
        <p:nvSpPr>
          <p:cNvPr id="14" name="AutoShape 14"/>
          <p:cNvSpPr/>
          <p:nvPr/>
        </p:nvSpPr>
        <p:spPr>
          <a:xfrm flipV="1">
            <a:off x="3200129" y="1347066"/>
            <a:ext cx="1652779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3263640" y="840065"/>
            <a:ext cx="158926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03 테스트 관리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930"/>
    </mc:Choice>
    <mc:Fallback xmlns="">
      <p:transition spd="slow" advTm="3393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2409043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1819108" y="2556080"/>
            <a:ext cx="3622835" cy="698372"/>
            <a:chOff x="0" y="0"/>
            <a:chExt cx="954162" cy="1839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54162" cy="183933"/>
            </a:xfrm>
            <a:custGeom>
              <a:avLst/>
              <a:gdLst/>
              <a:ahLst/>
              <a:cxnLst/>
              <a:rect l="l" t="t" r="r" b="b"/>
              <a:pathLst>
                <a:path w="954162" h="183933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89808" y="3712541"/>
            <a:ext cx="14908384" cy="4348618"/>
          </a:xfrm>
          <a:custGeom>
            <a:avLst/>
            <a:gdLst/>
            <a:ahLst/>
            <a:cxnLst/>
            <a:rect l="l" t="t" r="r" b="b"/>
            <a:pathLst>
              <a:path w="14908384" h="4348618">
                <a:moveTo>
                  <a:pt x="0" y="0"/>
                </a:moveTo>
                <a:lnTo>
                  <a:pt x="14908384" y="0"/>
                </a:lnTo>
                <a:lnTo>
                  <a:pt x="14908384" y="4348618"/>
                </a:lnTo>
                <a:lnTo>
                  <a:pt x="0" y="43486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4" t="-32" r="-324" b="-3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923832" y="765070"/>
            <a:ext cx="234553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TEST CASES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26429" y="2670316"/>
            <a:ext cx="300819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테스트 케이스 명세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461"/>
    </mc:Choice>
    <mc:Fallback xmlns="">
      <p:transition spd="slow" advTm="5646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2409043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23832" y="765070"/>
            <a:ext cx="234553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TEST CASES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819108" y="2344448"/>
            <a:ext cx="3622835" cy="698372"/>
            <a:chOff x="0" y="0"/>
            <a:chExt cx="954162" cy="1839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54162" cy="183933"/>
            </a:xfrm>
            <a:custGeom>
              <a:avLst/>
              <a:gdLst/>
              <a:ahLst/>
              <a:cxnLst/>
              <a:rect l="l" t="t" r="r" b="b"/>
              <a:pathLst>
                <a:path w="954162" h="183933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819108" y="3947695"/>
            <a:ext cx="14597442" cy="415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7" lvl="1" indent="-345439" algn="l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 Auccuracy ) = ( 정확하게 예측한 데이터 수 ) / ( 전체 데이터 수 )</a:t>
            </a:r>
          </a:p>
          <a:p>
            <a:pPr algn="l">
              <a:lnSpc>
                <a:spcPts val="4799"/>
              </a:lnSpc>
            </a:pPr>
            <a:endParaRPr lang="en-US" sz="3199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690877" lvl="1" indent="-345439" algn="l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 Precision ) = ( TP ) / ( TP + FP )</a:t>
            </a:r>
          </a:p>
          <a:p>
            <a:pPr algn="l">
              <a:lnSpc>
                <a:spcPts val="4799"/>
              </a:lnSpc>
            </a:pPr>
            <a:endParaRPr lang="en-US" sz="3199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690877" lvl="1" indent="-345439" algn="l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 Recall ) = ( TP ) / ( TP + FN )</a:t>
            </a:r>
          </a:p>
          <a:p>
            <a:pPr algn="l">
              <a:lnSpc>
                <a:spcPts val="4799"/>
              </a:lnSpc>
            </a:pPr>
            <a:endParaRPr lang="en-US" sz="3199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690877" lvl="1" indent="-345439" algn="l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 F1 Score ) = { 2 x (Precision ) x ( Recall ) } / { ( Precision ) + ( Recall ) }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26429" y="2458684"/>
            <a:ext cx="300819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검증 기준(Metric)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428"/>
    </mc:Choice>
    <mc:Fallback xmlns="">
      <p:transition spd="slow" advTm="56428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389</Words>
  <Application>Microsoft Macintosh PowerPoint</Application>
  <PresentationFormat>사용자 지정</PresentationFormat>
  <Paragraphs>75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맑은 고딕</vt:lpstr>
      <vt:lpstr>Source Han Sans KR</vt:lpstr>
      <vt:lpstr>Raleway</vt:lpstr>
      <vt:lpstr>Arial</vt:lpstr>
      <vt:lpstr>Raleway Bold</vt:lpstr>
      <vt:lpstr>Calibri</vt:lpstr>
      <vt:lpstr>Source Han Sans KR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옐로우 블랙 깔끔한 보고서 프레젠테이션</dc:title>
  <cp:lastModifiedBy>안상준</cp:lastModifiedBy>
  <cp:revision>3</cp:revision>
  <dcterms:created xsi:type="dcterms:W3CDTF">2006-08-16T00:00:00Z</dcterms:created>
  <dcterms:modified xsi:type="dcterms:W3CDTF">2025-05-17T05:43:34Z</dcterms:modified>
  <dc:identifier>DAGhZ6G-VT4</dc:identifier>
</cp:coreProperties>
</file>

<file path=docProps/thumbnail.jpeg>
</file>